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8" r:id="rId4"/>
    <p:sldId id="256" r:id="rId5"/>
    <p:sldId id="258" r:id="rId6"/>
    <p:sldId id="264" r:id="rId7"/>
    <p:sldId id="284" r:id="rId8"/>
    <p:sldId id="259" r:id="rId9"/>
    <p:sldId id="285" r:id="rId10"/>
    <p:sldId id="260" r:id="rId11"/>
    <p:sldId id="263" r:id="rId12"/>
    <p:sldId id="270" r:id="rId13"/>
    <p:sldId id="271" r:id="rId14"/>
    <p:sldId id="269" r:id="rId15"/>
    <p:sldId id="272" r:id="rId16"/>
    <p:sldId id="273" r:id="rId17"/>
    <p:sldId id="261" r:id="rId18"/>
    <p:sldId id="266" r:id="rId19"/>
    <p:sldId id="275" r:id="rId20"/>
    <p:sldId id="276" r:id="rId21"/>
    <p:sldId id="277" r:id="rId22"/>
    <p:sldId id="267" r:id="rId23"/>
    <p:sldId id="274" r:id="rId24"/>
    <p:sldId id="297" r:id="rId25"/>
    <p:sldId id="312" r:id="rId26"/>
    <p:sldId id="298" r:id="rId27"/>
    <p:sldId id="328" r:id="rId28"/>
    <p:sldId id="281" r:id="rId29"/>
    <p:sldId id="295" r:id="rId30"/>
    <p:sldId id="287" r:id="rId31"/>
    <p:sldId id="288" r:id="rId32"/>
    <p:sldId id="290" r:id="rId33"/>
    <p:sldId id="292" r:id="rId34"/>
    <p:sldId id="329" r:id="rId35"/>
    <p:sldId id="296" r:id="rId36"/>
    <p:sldId id="279" r:id="rId37"/>
    <p:sldId id="278" r:id="rId38"/>
    <p:sldId id="289" r:id="rId39"/>
    <p:sldId id="301" r:id="rId40"/>
    <p:sldId id="302" r:id="rId41"/>
    <p:sldId id="319" r:id="rId42"/>
    <p:sldId id="326" r:id="rId43"/>
    <p:sldId id="320" r:id="rId44"/>
    <p:sldId id="321" r:id="rId45"/>
    <p:sldId id="322" r:id="rId46"/>
    <p:sldId id="323" r:id="rId47"/>
    <p:sldId id="324" r:id="rId48"/>
    <p:sldId id="325" r:id="rId49"/>
    <p:sldId id="330" r:id="rId50"/>
    <p:sldId id="299" r:id="rId51"/>
    <p:sldId id="309" r:id="rId52"/>
    <p:sldId id="310" r:id="rId53"/>
    <p:sldId id="311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6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4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782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657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94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187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779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447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9661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23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311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68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0F8EE-D9BC-4A6D-932C-F0220E12971A}" type="datetimeFigureOut">
              <a:rPr lang="fr-FR" smtClean="0"/>
              <a:t>09/02/2016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0C8F-BD48-4674-9B80-953CDB2A023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73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		</a:t>
            </a:r>
          </a:p>
          <a:p>
            <a:pPr marL="0" indent="0">
              <a:buNone/>
            </a:pP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r>
              <a:rPr lang="fr-FR" sz="4400" dirty="0"/>
              <a:t>	 </a:t>
            </a:r>
            <a:r>
              <a:rPr lang="fr-FR" sz="4400" dirty="0" smtClean="0"/>
              <a:t>  </a:t>
            </a:r>
            <a:r>
              <a:rPr lang="fr-FR" sz="4400" dirty="0" smtClean="0">
                <a:solidFill>
                  <a:srgbClr val="0070C0"/>
                </a:solidFill>
              </a:rPr>
              <a:t>Assemblée générale 7 février 2016</a:t>
            </a:r>
            <a:endParaRPr lang="fr-FR" sz="4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logo_ou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96" y="572263"/>
            <a:ext cx="1926151" cy="192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29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800" b="1" dirty="0" smtClean="0">
                <a:solidFill>
                  <a:srgbClr val="0070C0"/>
                </a:solidFill>
              </a:rPr>
              <a:t/>
            </a:r>
            <a:br>
              <a:rPr lang="fr-FR" sz="4800" b="1" dirty="0" smtClean="0">
                <a:solidFill>
                  <a:srgbClr val="0070C0"/>
                </a:solidFill>
              </a:rPr>
            </a:br>
            <a:r>
              <a:rPr lang="fr-FR" sz="5300" b="1" dirty="0" smtClean="0">
                <a:solidFill>
                  <a:srgbClr val="0070C0"/>
                </a:solidFill>
              </a:rPr>
              <a:t>Rentrée des glaces le 29 octobre </a:t>
            </a:r>
            <a:endParaRPr lang="fr-FR" sz="53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2184" y="1874782"/>
            <a:ext cx="11235390" cy="7328187"/>
          </a:xfrm>
        </p:spPr>
        <p:txBody>
          <a:bodyPr/>
          <a:lstStyle/>
          <a:p>
            <a:r>
              <a:rPr lang="fr-FR" dirty="0"/>
              <a:t>Restaurant </a:t>
            </a:r>
            <a:r>
              <a:rPr lang="fr-FR" dirty="0" smtClean="0"/>
              <a:t>le Corsaire</a:t>
            </a:r>
          </a:p>
          <a:p>
            <a:pPr marL="0" indent="0">
              <a:buNone/>
            </a:pPr>
            <a:r>
              <a:rPr lang="fr-FR" dirty="0" smtClean="0"/>
              <a:t>   au port des pêcheurs</a:t>
            </a:r>
            <a:endParaRPr lang="fr-FR" dirty="0"/>
          </a:p>
          <a:p>
            <a:r>
              <a:rPr lang="fr-FR" dirty="0" smtClean="0"/>
              <a:t>Apéro et Dîner assis</a:t>
            </a:r>
          </a:p>
          <a:p>
            <a:r>
              <a:rPr lang="fr-FR" dirty="0" smtClean="0"/>
              <a:t>64 personnes </a:t>
            </a:r>
          </a:p>
          <a:p>
            <a:endParaRPr lang="fr-FR" dirty="0"/>
          </a:p>
        </p:txBody>
      </p:sp>
      <p:pic>
        <p:nvPicPr>
          <p:cNvPr id="2051" name="Picture 3" descr="http://www.commerces-biarritz.fr/imagescomm/le%20corsaire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70" y="1927475"/>
            <a:ext cx="5376560" cy="40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7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	</a:t>
            </a:r>
            <a:r>
              <a:rPr lang="fr-FR" sz="4800" b="1" dirty="0" smtClean="0">
                <a:solidFill>
                  <a:srgbClr val="0070C0"/>
                </a:solidFill>
              </a:rPr>
              <a:t>Echange avec les Serpentines</a:t>
            </a:r>
            <a:endParaRPr lang="fr-FR" sz="48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0213" y="1845425"/>
            <a:ext cx="10392295" cy="4107094"/>
          </a:xfrm>
        </p:spPr>
        <p:txBody>
          <a:bodyPr>
            <a:normAutofit fontScale="92500" lnSpcReduction="10000"/>
          </a:bodyPr>
          <a:lstStyle/>
          <a:p>
            <a:endParaRPr lang="fr-FR" dirty="0" smtClean="0"/>
          </a:p>
          <a:p>
            <a:pPr marL="0" indent="0">
              <a:buNone/>
            </a:pPr>
            <a:r>
              <a:rPr lang="fr-FR" sz="2400" dirty="0" smtClean="0"/>
              <a:t>		</a:t>
            </a:r>
            <a:r>
              <a:rPr lang="fr-FR" dirty="0" smtClean="0">
                <a:solidFill>
                  <a:srgbClr val="0070C0"/>
                </a:solidFill>
              </a:rPr>
              <a:t>Réception à </a:t>
            </a:r>
            <a:r>
              <a:rPr lang="fr-FR" dirty="0">
                <a:solidFill>
                  <a:srgbClr val="0070C0"/>
                </a:solidFill>
              </a:rPr>
              <a:t>B</a:t>
            </a:r>
            <a:r>
              <a:rPr lang="fr-FR" dirty="0" smtClean="0">
                <a:solidFill>
                  <a:srgbClr val="0070C0"/>
                </a:solidFill>
              </a:rPr>
              <a:t>iarritz les 6/7/8 novembre 2016 </a:t>
            </a:r>
          </a:p>
          <a:p>
            <a:pPr marL="0" indent="0">
              <a:buNone/>
            </a:pPr>
            <a:endParaRPr lang="fr-FR" dirty="0" smtClean="0">
              <a:solidFill>
                <a:srgbClr val="0070C0"/>
              </a:solidFill>
            </a:endParaRPr>
          </a:p>
          <a:p>
            <a:r>
              <a:rPr lang="fr-FR" dirty="0" smtClean="0"/>
              <a:t>Hébergement de 5 anglais dans les familles des membres</a:t>
            </a:r>
          </a:p>
          <a:p>
            <a:r>
              <a:rPr lang="fr-FR" dirty="0" smtClean="0"/>
              <a:t>Vendredi: présentation du club et pot au bar Jean environ 40 pers</a:t>
            </a:r>
          </a:p>
          <a:p>
            <a:r>
              <a:rPr lang="fr-FR" dirty="0" smtClean="0"/>
              <a:t>Samedi: bain avec les ours et dîner au Surfing</a:t>
            </a:r>
            <a:endParaRPr lang="fr-FR" dirty="0"/>
          </a:p>
          <a:p>
            <a:r>
              <a:rPr lang="fr-FR" dirty="0" smtClean="0"/>
              <a:t>Dimanche: bain et pique-nique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  <a:p>
            <a:pPr marL="0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B</a:t>
            </a:r>
            <a:r>
              <a:rPr lang="fr-FR" dirty="0" smtClean="0"/>
              <a:t>udget </a:t>
            </a:r>
            <a:r>
              <a:rPr lang="fr-FR" dirty="0"/>
              <a:t>total consacré par le club à cet événement </a:t>
            </a:r>
            <a:r>
              <a:rPr lang="fr-FR" dirty="0" smtClean="0"/>
              <a:t>460  euros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4627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7" y="221140"/>
            <a:ext cx="8672618" cy="6504463"/>
          </a:xfrm>
        </p:spPr>
      </p:pic>
    </p:spTree>
    <p:extLst>
      <p:ext uri="{BB962C8B-B14F-4D97-AF65-F5344CB8AC3E}">
        <p14:creationId xmlns:p14="http://schemas.microsoft.com/office/powerpoint/2010/main" val="3745424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52" y="345378"/>
            <a:ext cx="8531352" cy="6398514"/>
          </a:xfrm>
        </p:spPr>
      </p:pic>
    </p:spTree>
    <p:extLst>
      <p:ext uri="{BB962C8B-B14F-4D97-AF65-F5344CB8AC3E}">
        <p14:creationId xmlns:p14="http://schemas.microsoft.com/office/powerpoint/2010/main" val="3885070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827" y="136525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37" y="1365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9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	</a:t>
            </a:r>
            <a:r>
              <a:rPr lang="fr-FR" sz="4800" b="1" dirty="0" smtClean="0">
                <a:solidFill>
                  <a:srgbClr val="0070C0"/>
                </a:solidFill>
              </a:rPr>
              <a:t>Echange avec les Serpentines</a:t>
            </a:r>
            <a:endParaRPr lang="fr-FR" sz="48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 marL="0" indent="0">
              <a:buNone/>
            </a:pPr>
            <a:r>
              <a:rPr lang="fr-FR" sz="2400" dirty="0" smtClean="0"/>
              <a:t>	</a:t>
            </a:r>
            <a:r>
              <a:rPr lang="fr-FR" dirty="0" smtClean="0">
                <a:solidFill>
                  <a:srgbClr val="0070C0"/>
                </a:solidFill>
              </a:rPr>
              <a:t>Réception </a:t>
            </a:r>
            <a:r>
              <a:rPr lang="fr-FR" dirty="0" smtClean="0"/>
              <a:t>du </a:t>
            </a:r>
            <a:r>
              <a:rPr lang="fr-FR" dirty="0"/>
              <a:t>12 au </a:t>
            </a:r>
            <a:r>
              <a:rPr lang="fr-FR" dirty="0" smtClean="0"/>
              <a:t>15 mai 2016 </a:t>
            </a:r>
            <a:r>
              <a:rPr lang="fr-FR" dirty="0" smtClean="0">
                <a:solidFill>
                  <a:srgbClr val="0070C0"/>
                </a:solidFill>
              </a:rPr>
              <a:t>à Londres </a:t>
            </a:r>
          </a:p>
          <a:p>
            <a:r>
              <a:rPr lang="fr-FR" dirty="0" smtClean="0"/>
              <a:t>aller </a:t>
            </a:r>
            <a:r>
              <a:rPr lang="fr-FR" dirty="0"/>
              <a:t>avec </a:t>
            </a:r>
            <a:r>
              <a:rPr lang="fr-FR" dirty="0" err="1" smtClean="0"/>
              <a:t>RyanAir</a:t>
            </a:r>
            <a:r>
              <a:rPr lang="fr-FR" dirty="0" smtClean="0"/>
              <a:t>  </a:t>
            </a:r>
            <a:r>
              <a:rPr lang="fr-FR" dirty="0"/>
              <a:t>environ 30</a:t>
            </a:r>
            <a:r>
              <a:rPr lang="fr-FR" dirty="0" smtClean="0"/>
              <a:t>€ +15 </a:t>
            </a:r>
            <a:r>
              <a:rPr lang="fr-FR" dirty="0"/>
              <a:t>€</a:t>
            </a:r>
            <a:r>
              <a:rPr lang="fr-FR" dirty="0" smtClean="0"/>
              <a:t> bagage</a:t>
            </a:r>
          </a:p>
          <a:p>
            <a:r>
              <a:rPr lang="fr-FR" dirty="0" smtClean="0"/>
              <a:t>retour </a:t>
            </a:r>
            <a:r>
              <a:rPr lang="fr-FR" dirty="0"/>
              <a:t>par British Airways 65€ </a:t>
            </a:r>
            <a:r>
              <a:rPr lang="fr-FR" dirty="0" smtClean="0"/>
              <a:t>+15</a:t>
            </a:r>
            <a:r>
              <a:rPr lang="fr-FR" dirty="0"/>
              <a:t>€ pour bagage </a:t>
            </a:r>
            <a:endParaRPr lang="fr-FR" dirty="0" smtClean="0">
              <a:solidFill>
                <a:srgbClr val="0070C0"/>
              </a:solidFill>
            </a:endParaRPr>
          </a:p>
          <a:p>
            <a:r>
              <a:rPr lang="fr-FR" dirty="0" smtClean="0"/>
              <a:t>Hébergement de 15 Biarrots dans les familles</a:t>
            </a:r>
          </a:p>
          <a:p>
            <a:r>
              <a:rPr lang="fr-FR" dirty="0" smtClean="0"/>
              <a:t>3 </a:t>
            </a:r>
            <a:r>
              <a:rPr lang="fr-FR" dirty="0"/>
              <a:t>baignades matinales </a:t>
            </a:r>
            <a:r>
              <a:rPr lang="fr-FR" dirty="0" smtClean="0"/>
              <a:t>dans </a:t>
            </a:r>
            <a:r>
              <a:rPr lang="fr-FR" dirty="0"/>
              <a:t>la </a:t>
            </a:r>
            <a:r>
              <a:rPr lang="fr-FR" dirty="0" smtClean="0"/>
              <a:t>Serpentine</a:t>
            </a:r>
          </a:p>
          <a:p>
            <a:pPr marL="0" indent="0">
              <a:buNone/>
            </a:pPr>
            <a:r>
              <a:rPr lang="fr-FR" dirty="0"/>
              <a:t>Celle du Samedi est spéciale: c’est la </a:t>
            </a:r>
            <a:r>
              <a:rPr lang="fr-FR" dirty="0" smtClean="0"/>
              <a:t>course</a:t>
            </a:r>
          </a:p>
          <a:p>
            <a:pPr marL="0" indent="0">
              <a:buNone/>
            </a:pPr>
            <a:r>
              <a:rPr lang="fr-FR" dirty="0"/>
              <a:t>(</a:t>
            </a:r>
            <a:r>
              <a:rPr lang="fr-FR" dirty="0" smtClean="0"/>
              <a:t>swimming </a:t>
            </a:r>
            <a:r>
              <a:rPr lang="fr-FR" dirty="0"/>
              <a:t>race) hebdomadaire- à </a:t>
            </a:r>
            <a:r>
              <a:rPr lang="fr-FR" dirty="0" smtClean="0"/>
              <a:t>handicap</a:t>
            </a:r>
            <a:endParaRPr lang="fr-FR" dirty="0"/>
          </a:p>
          <a:p>
            <a:endParaRPr lang="fr-FR" dirty="0"/>
          </a:p>
        </p:txBody>
      </p:sp>
      <p:pic>
        <p:nvPicPr>
          <p:cNvPr id="1026" name="AD3E504D-6CC1-454D-B4C0-6357A51B16AB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05" y="1825625"/>
            <a:ext cx="2705158" cy="425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989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9" y="344078"/>
            <a:ext cx="9004594" cy="5979189"/>
          </a:xfrm>
        </p:spPr>
      </p:pic>
    </p:spTree>
    <p:extLst>
      <p:ext uri="{BB962C8B-B14F-4D97-AF65-F5344CB8AC3E}">
        <p14:creationId xmlns:p14="http://schemas.microsoft.com/office/powerpoint/2010/main" val="2447070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</a:rPr>
              <a:t>Téléthon</a:t>
            </a:r>
            <a:endParaRPr lang="fr-FR" sz="48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Très bonne coopération avec deux associations et particulièrement Milady plage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/>
              <a:t>vendu pour 1366 euros dont 200 </a:t>
            </a:r>
            <a:r>
              <a:rPr lang="fr-FR" dirty="0" smtClean="0"/>
              <a:t>porte-clefs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Les 3 </a:t>
            </a:r>
            <a:r>
              <a:rPr lang="fr-FR" dirty="0"/>
              <a:t>associations réunies au port vieux ont vendu pour 2375 euros.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05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000"/>
            <a:ext cx="9144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12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</a:rPr>
              <a:t>Bain de Noel</a:t>
            </a:r>
            <a:endParaRPr lang="fr-FR" sz="4800" b="1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41" y="1825625"/>
            <a:ext cx="6086718" cy="4351338"/>
          </a:xfrm>
        </p:spPr>
      </p:pic>
    </p:spTree>
    <p:extLst>
      <p:ext uri="{BB962C8B-B14F-4D97-AF65-F5344CB8AC3E}">
        <p14:creationId xmlns:p14="http://schemas.microsoft.com/office/powerpoint/2010/main" val="45145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87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81" y="237744"/>
            <a:ext cx="102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29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0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04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</a:rPr>
              <a:t>Bain de Noël</a:t>
            </a:r>
            <a:endParaRPr lang="fr-FR" sz="4800" b="1" dirty="0">
              <a:solidFill>
                <a:srgbClr val="0070C0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40" y="1825625"/>
            <a:ext cx="4329920" cy="4351338"/>
          </a:xfrm>
        </p:spPr>
      </p:pic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0070C0"/>
                </a:solidFill>
              </a:rPr>
              <a:t>Points positifs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r>
              <a:rPr lang="fr-FR" dirty="0" smtClean="0"/>
              <a:t>Thème Bleu/blanc/rouge </a:t>
            </a:r>
          </a:p>
          <a:p>
            <a:pPr marL="0" indent="0">
              <a:buNone/>
            </a:pPr>
            <a:r>
              <a:rPr lang="fr-FR" dirty="0" smtClean="0"/>
              <a:t>Pique-nique </a:t>
            </a:r>
          </a:p>
          <a:p>
            <a:pPr marL="0" indent="0">
              <a:buNone/>
            </a:pPr>
            <a:r>
              <a:rPr lang="fr-FR" dirty="0" smtClean="0"/>
              <a:t>Ambiance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070C0"/>
                </a:solidFill>
              </a:rPr>
              <a:t>Points à améliorer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r>
              <a:rPr lang="fr-FR" dirty="0" err="1" smtClean="0"/>
              <a:t>Accés</a:t>
            </a:r>
            <a:r>
              <a:rPr lang="fr-FR" dirty="0" smtClean="0"/>
              <a:t> du public au vin/chocolat</a:t>
            </a:r>
          </a:p>
          <a:p>
            <a:pPr marL="0" indent="0">
              <a:buNone/>
            </a:pPr>
            <a:r>
              <a:rPr lang="fr-FR" dirty="0" smtClean="0"/>
              <a:t>Le feu quand nous sortons du bain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1937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		</a:t>
            </a:r>
            <a:r>
              <a:rPr lang="fr-FR" sz="4800" b="1" dirty="0" smtClean="0">
                <a:solidFill>
                  <a:srgbClr val="0070C0"/>
                </a:solidFill>
              </a:rPr>
              <a:t>Bain du 1 er entre OURS</a:t>
            </a:r>
            <a:endParaRPr lang="fr-FR" sz="4800" b="1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06" y="1528548"/>
            <a:ext cx="5252958" cy="5329451"/>
          </a:xfrm>
        </p:spPr>
      </p:pic>
    </p:spTree>
    <p:extLst>
      <p:ext uri="{BB962C8B-B14F-4D97-AF65-F5344CB8AC3E}">
        <p14:creationId xmlns:p14="http://schemas.microsoft.com/office/powerpoint/2010/main" val="2364929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		          </a:t>
            </a:r>
            <a:r>
              <a:rPr lang="fr-FR" sz="4800" b="1" dirty="0" smtClean="0">
                <a:solidFill>
                  <a:srgbClr val="0070C0"/>
                </a:solidFill>
              </a:rPr>
              <a:t>Point Ménage</a:t>
            </a:r>
            <a:endParaRPr lang="fr-FR" sz="4800" b="1" dirty="0">
              <a:solidFill>
                <a:srgbClr val="0070C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Renégociation avec l’entreprise de ménage</a:t>
            </a:r>
          </a:p>
          <a:p>
            <a:pPr marL="0" indent="0">
              <a:buNone/>
            </a:pPr>
            <a:r>
              <a:rPr lang="fr-FR" sz="2000" dirty="0" smtClean="0"/>
              <a:t>	fréquence aujourd’hui 3 fois par mois</a:t>
            </a:r>
          </a:p>
          <a:p>
            <a:r>
              <a:rPr lang="fr-FR" dirty="0" smtClean="0"/>
              <a:t>Investissement d’un Karcher-vapeur </a:t>
            </a:r>
          </a:p>
          <a:p>
            <a:pPr marL="0" indent="0">
              <a:buNone/>
            </a:pPr>
            <a:r>
              <a:rPr lang="fr-FR" sz="2000" dirty="0" smtClean="0"/>
              <a:t>	Nettoyage en Binôme </a:t>
            </a:r>
            <a:endParaRPr lang="fr-FR" sz="2000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1690688"/>
            <a:ext cx="5897880" cy="4463344"/>
          </a:xfrm>
        </p:spPr>
      </p:pic>
    </p:spTree>
    <p:extLst>
      <p:ext uri="{BB962C8B-B14F-4D97-AF65-F5344CB8AC3E}">
        <p14:creationId xmlns:p14="http://schemas.microsoft.com/office/powerpoint/2010/main" val="351328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		Point Ménage : Rappel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Rincer </a:t>
            </a:r>
            <a:r>
              <a:rPr lang="fr-FR" dirty="0"/>
              <a:t>les pieds à </a:t>
            </a:r>
            <a:r>
              <a:rPr lang="fr-FR" dirty="0" smtClean="0"/>
              <a:t>l’entrée </a:t>
            </a:r>
            <a:r>
              <a:rPr lang="fr-FR" dirty="0"/>
              <a:t>du local </a:t>
            </a:r>
            <a:r>
              <a:rPr lang="fr-FR" dirty="0" smtClean="0"/>
              <a:t>(cela bouche l’évacuation et crée des odeurs)</a:t>
            </a:r>
          </a:p>
          <a:p>
            <a:r>
              <a:rPr lang="fr-FR" dirty="0"/>
              <a:t>Bien ranger ses </a:t>
            </a:r>
            <a:r>
              <a:rPr lang="fr-FR" dirty="0" smtClean="0"/>
              <a:t>palmes</a:t>
            </a:r>
          </a:p>
          <a:p>
            <a:r>
              <a:rPr lang="fr-FR" dirty="0"/>
              <a:t>Se rincer </a:t>
            </a:r>
            <a:r>
              <a:rPr lang="fr-FR" dirty="0" smtClean="0"/>
              <a:t>n’est </a:t>
            </a:r>
            <a:r>
              <a:rPr lang="fr-FR" dirty="0"/>
              <a:t>pas se </a:t>
            </a:r>
            <a:r>
              <a:rPr lang="fr-FR" dirty="0" smtClean="0"/>
              <a:t>laver,  </a:t>
            </a:r>
            <a:r>
              <a:rPr lang="fr-FR" dirty="0"/>
              <a:t>économie </a:t>
            </a:r>
            <a:r>
              <a:rPr lang="fr-FR" dirty="0" smtClean="0"/>
              <a:t>d'eau </a:t>
            </a:r>
            <a:r>
              <a:rPr lang="fr-FR" dirty="0"/>
              <a:t>et </a:t>
            </a:r>
            <a:r>
              <a:rPr lang="fr-FR" dirty="0" smtClean="0"/>
              <a:t>d'électricité </a:t>
            </a:r>
            <a:r>
              <a:rPr lang="fr-FR" dirty="0"/>
              <a:t>pensons aux </a:t>
            </a:r>
            <a:r>
              <a:rPr lang="fr-FR" dirty="0" smtClean="0"/>
              <a:t>copains</a:t>
            </a:r>
          </a:p>
          <a:p>
            <a:r>
              <a:rPr lang="fr-FR" dirty="0" smtClean="0"/>
              <a:t>Ménage au quotidien…balai/raclette: chacun peut participer </a:t>
            </a:r>
            <a:endParaRPr lang="fr-FR" dirty="0"/>
          </a:p>
          <a:p>
            <a:r>
              <a:rPr lang="fr-FR" dirty="0"/>
              <a:t>O</a:t>
            </a:r>
            <a:r>
              <a:rPr lang="fr-FR" dirty="0" smtClean="0"/>
              <a:t>n </a:t>
            </a:r>
            <a:r>
              <a:rPr lang="fr-FR" dirty="0"/>
              <a:t>prend un tour de </a:t>
            </a:r>
            <a:r>
              <a:rPr lang="fr-FR" dirty="0" smtClean="0"/>
              <a:t>ménage </a:t>
            </a:r>
            <a:r>
              <a:rPr lang="fr-FR" dirty="0"/>
              <a:t>avec la machine à </a:t>
            </a:r>
            <a:r>
              <a:rPr lang="fr-FR" dirty="0" smtClean="0"/>
              <a:t>vapeur</a:t>
            </a:r>
          </a:p>
          <a:p>
            <a:r>
              <a:rPr lang="fr-FR" dirty="0"/>
              <a:t>Occupation </a:t>
            </a:r>
            <a:r>
              <a:rPr lang="fr-FR" dirty="0" smtClean="0"/>
              <a:t>des </a:t>
            </a:r>
            <a:r>
              <a:rPr lang="fr-FR" dirty="0"/>
              <a:t>casiers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9149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		          </a:t>
            </a:r>
            <a:r>
              <a:rPr lang="fr-FR" sz="4800" b="1" dirty="0" smtClean="0">
                <a:solidFill>
                  <a:srgbClr val="0070C0"/>
                </a:solidFill>
              </a:rPr>
              <a:t>Aspects techniques</a:t>
            </a:r>
            <a:endParaRPr lang="fr-FR" sz="48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Ballon d’eau </a:t>
            </a:r>
            <a:r>
              <a:rPr lang="fr-FR" dirty="0" smtClean="0"/>
              <a:t>chaude: vanne 3 voies réparée (nous bénéficions de nouveau des deux ballons 300 litres + 200 litres = 500 litres)</a:t>
            </a:r>
            <a:endParaRPr lang="fr-FR" dirty="0" smtClean="0"/>
          </a:p>
          <a:p>
            <a:r>
              <a:rPr lang="fr-FR" dirty="0" smtClean="0"/>
              <a:t>Augmenter les ampérages de l’électricité de 12 ampères a </a:t>
            </a:r>
            <a:r>
              <a:rPr lang="fr-FR" dirty="0" smtClean="0"/>
              <a:t>32 (sinon le Karcher-vapeur fait sauter le compteur)</a:t>
            </a:r>
            <a:endParaRPr lang="fr-FR" dirty="0" smtClean="0"/>
          </a:p>
          <a:p>
            <a:r>
              <a:rPr lang="fr-FR" dirty="0" smtClean="0"/>
              <a:t>Toilettes: </a:t>
            </a:r>
            <a:r>
              <a:rPr lang="fr-FR" dirty="0" smtClean="0"/>
              <a:t>problème de fuite </a:t>
            </a:r>
            <a:r>
              <a:rPr lang="fr-FR" dirty="0" smtClean="0"/>
              <a:t>réparé</a:t>
            </a:r>
          </a:p>
          <a:p>
            <a:r>
              <a:rPr lang="fr-FR" dirty="0" smtClean="0"/>
              <a:t>Vitres</a:t>
            </a:r>
          </a:p>
          <a:p>
            <a:r>
              <a:rPr lang="fr-FR" dirty="0" smtClean="0"/>
              <a:t>Essayons de voir si nous pouvons récupérer le local sous </a:t>
            </a:r>
            <a:r>
              <a:rPr lang="fr-FR" dirty="0" smtClean="0"/>
              <a:t>arches (il y a des problèmes de mise aux normes pour un accès public)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4043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4453" y="0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2 ) Rapport financier</a:t>
            </a:r>
            <a:endParaRPr lang="fr-FR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817632"/>
              </p:ext>
            </p:extLst>
          </p:nvPr>
        </p:nvGraphicFramePr>
        <p:xfrm>
          <a:off x="1030706" y="1111752"/>
          <a:ext cx="8357936" cy="56866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597"/>
                <a:gridCol w="2619729"/>
                <a:gridCol w="2137610"/>
              </a:tblGrid>
              <a:tr h="222667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r>
                        <a:rPr lang="fr-FR" sz="1800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 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31 </a:t>
                      </a:r>
                      <a:r>
                        <a:rPr lang="fr-FR" sz="1800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déc</a:t>
                      </a:r>
                      <a:r>
                        <a:rPr lang="fr-FR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2015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Budget 2016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/>
                </a:tc>
              </a:tr>
              <a:tr h="268807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Membres inscrits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181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190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80673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Dont </a:t>
                      </a:r>
                      <a:r>
                        <a:rPr lang="fr-FR" sz="18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Sympatisants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14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14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51296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Prob</a:t>
                      </a:r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/oursons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14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10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317280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Cotisations encaissées 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6450,00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6800,00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Dépenses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>
                          <a:effectLst/>
                        </a:rPr>
                        <a:t>5 590,43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7 300,00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Investissement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>
                          <a:effectLst/>
                        </a:rPr>
                        <a:t>3 400,43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1 500,00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Fonctionnement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 smtClean="0">
                          <a:effectLst/>
                        </a:rPr>
                        <a:t>10</a:t>
                      </a:r>
                      <a:r>
                        <a:rPr lang="fr-FR" sz="1800" b="1" u="none" strike="noStrike" baseline="0" dirty="0" smtClean="0">
                          <a:effectLst/>
                        </a:rPr>
                        <a:t> 478</a:t>
                      </a:r>
                      <a:r>
                        <a:rPr lang="fr-FR" sz="1800" b="1" u="none" strike="noStrike" dirty="0" smtClean="0">
                          <a:effectLst/>
                        </a:rPr>
                        <a:t>,16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5 800,00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Nettoyage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>
                          <a:effectLst/>
                        </a:rPr>
                        <a:t>1 382,40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1 400,00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Sponsoring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>
                          <a:effectLst/>
                        </a:rPr>
                        <a:t>200,00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0,00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317280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Redevances Taxes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>
                          <a:effectLst/>
                        </a:rPr>
                        <a:t>607,60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600,00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>
                          <a:effectLst/>
                        </a:rPr>
                        <a:t> 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effectLst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Solde du CAV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>
                          <a:effectLst/>
                        </a:rPr>
                        <a:t>105,03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Ns 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Solde du </a:t>
                      </a:r>
                      <a:r>
                        <a:rPr lang="fr-FR" sz="18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csl</a:t>
                      </a:r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>
                          <a:effectLst/>
                        </a:rPr>
                        <a:t>7 530,16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Ns 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Solde espèces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>
                          <a:effectLst/>
                        </a:rPr>
                        <a:t>13,23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Ns 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317280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Écritures non débitées. 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>
                          <a:effectLst/>
                        </a:rPr>
                        <a:t>-75,00</a:t>
                      </a:r>
                      <a:endParaRPr lang="fr-FR" sz="1800" b="1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Ns 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  <a:tr h="199769">
                <a:tc>
                  <a:txBody>
                    <a:bodyPr/>
                    <a:lstStyle/>
                    <a:p>
                      <a:pPr algn="l" fontAlgn="t"/>
                      <a:r>
                        <a:rPr lang="fr-FR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Solde net</a:t>
                      </a:r>
                      <a:endParaRPr lang="fr-FR" sz="1800" b="1" i="0" u="none" strike="noStrike" dirty="0">
                        <a:solidFill>
                          <a:srgbClr val="0070C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7 573,42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b="1" u="none" strike="noStrike" dirty="0">
                          <a:effectLst/>
                        </a:rPr>
                        <a:t>Ns 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4197" marR="4197" marT="4197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404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92125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2 ) </a:t>
            </a:r>
            <a:r>
              <a:rPr lang="fr-FR" b="1" dirty="0">
                <a:solidFill>
                  <a:srgbClr val="0070C0"/>
                </a:solidFill>
              </a:rPr>
              <a:t>Rapport financier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3400" b="1" dirty="0">
                <a:solidFill>
                  <a:srgbClr val="FF0000"/>
                </a:solidFill>
              </a:rPr>
              <a:t>2015</a:t>
            </a:r>
            <a:r>
              <a:rPr lang="fr-FR" dirty="0"/>
              <a:t> :</a:t>
            </a:r>
          </a:p>
          <a:p>
            <a:r>
              <a:rPr lang="fr-FR" dirty="0"/>
              <a:t>Cotisations : 6.450 Eur</a:t>
            </a:r>
          </a:p>
          <a:p>
            <a:r>
              <a:rPr lang="fr-FR" dirty="0"/>
              <a:t>Dépenses : 10.478 dont 3.400 en investissements et 7.077 en fonctionnement.</a:t>
            </a:r>
          </a:p>
          <a:p>
            <a:r>
              <a:rPr lang="fr-FR" dirty="0"/>
              <a:t>Investissements lourds : tapis 767, porte palmes 398 et machine à vapeur 649 Eur.</a:t>
            </a:r>
          </a:p>
          <a:p>
            <a:r>
              <a:rPr lang="fr-FR" dirty="0"/>
              <a:t>Fonctionnement : dépenses exceptionnelles pot AGE 720 Eur, Anglais 464 Eur. Sponsoring réduit à 200 eur.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2016</a:t>
            </a:r>
            <a:r>
              <a:rPr lang="fr-FR" dirty="0">
                <a:solidFill>
                  <a:srgbClr val="FF0000"/>
                </a:solidFill>
              </a:rPr>
              <a:t> : </a:t>
            </a:r>
          </a:p>
          <a:p>
            <a:r>
              <a:rPr lang="fr-FR" dirty="0"/>
              <a:t>Cotisations : 6.800 Eur </a:t>
            </a:r>
          </a:p>
          <a:p>
            <a:r>
              <a:rPr lang="fr-FR" dirty="0"/>
              <a:t>Dépenses :   7.300 Eur</a:t>
            </a:r>
          </a:p>
          <a:p>
            <a:r>
              <a:rPr lang="fr-FR" dirty="0"/>
              <a:t>Investissements réduits </a:t>
            </a:r>
            <a:r>
              <a:rPr lang="fr-FR" dirty="0" smtClean="0"/>
              <a:t>à </a:t>
            </a:r>
            <a:r>
              <a:rPr lang="fr-FR" dirty="0"/>
              <a:t>1.500 Eur </a:t>
            </a:r>
          </a:p>
          <a:p>
            <a:r>
              <a:rPr lang="fr-FR" dirty="0"/>
              <a:t>Fonctionnement : identique en supprimant les dépenses exceptionnelles soit une charge de 5.800 Eur</a:t>
            </a:r>
          </a:p>
        </p:txBody>
      </p:sp>
    </p:spTree>
    <p:extLst>
      <p:ext uri="{BB962C8B-B14F-4D97-AF65-F5344CB8AC3E}">
        <p14:creationId xmlns:p14="http://schemas.microsoft.com/office/powerpoint/2010/main" val="304585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45077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3 ) Intégration de 11 probatoires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Colette Messager</a:t>
            </a:r>
          </a:p>
          <a:p>
            <a:r>
              <a:rPr lang="fr-FR" dirty="0"/>
              <a:t>Claude </a:t>
            </a:r>
            <a:r>
              <a:rPr lang="fr-FR" dirty="0" err="1"/>
              <a:t>Nori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 smtClean="0"/>
              <a:t>Evelyne Reid</a:t>
            </a:r>
          </a:p>
          <a:p>
            <a:r>
              <a:rPr lang="fr-FR" dirty="0" smtClean="0"/>
              <a:t>Jean-Jacques Soudjoukjjan</a:t>
            </a:r>
          </a:p>
          <a:p>
            <a:r>
              <a:rPr lang="fr-FR" dirty="0" smtClean="0"/>
              <a:t>Martine Tauziet</a:t>
            </a:r>
          </a:p>
          <a:p>
            <a:r>
              <a:rPr lang="fr-FR" dirty="0"/>
              <a:t>Eva </a:t>
            </a:r>
            <a:r>
              <a:rPr lang="fr-FR" dirty="0" err="1" smtClean="0"/>
              <a:t>Berents</a:t>
            </a:r>
            <a:r>
              <a:rPr lang="fr-FR" dirty="0" smtClean="0"/>
              <a:t> (</a:t>
            </a:r>
            <a:r>
              <a:rPr lang="fr-FR" dirty="0"/>
              <a:t>Sympathisante</a:t>
            </a:r>
            <a:r>
              <a:rPr lang="fr-FR" dirty="0" smtClean="0"/>
              <a:t>)</a:t>
            </a:r>
          </a:p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Dominique </a:t>
            </a:r>
            <a:r>
              <a:rPr lang="fr-FR" dirty="0" err="1"/>
              <a:t>Barret</a:t>
            </a:r>
            <a:endParaRPr lang="fr-FR" dirty="0" smtClean="0"/>
          </a:p>
          <a:p>
            <a:r>
              <a:rPr lang="fr-FR" dirty="0"/>
              <a:t>Jean-Marc </a:t>
            </a:r>
            <a:r>
              <a:rPr lang="fr-FR" dirty="0" err="1"/>
              <a:t>Cazenave</a:t>
            </a:r>
            <a:r>
              <a:rPr lang="fr-FR" dirty="0"/>
              <a:t> Tapie </a:t>
            </a:r>
            <a:endParaRPr lang="fr-FR" dirty="0" smtClean="0"/>
          </a:p>
          <a:p>
            <a:r>
              <a:rPr lang="fr-FR" dirty="0" smtClean="0"/>
              <a:t>Laetitia </a:t>
            </a:r>
            <a:r>
              <a:rPr lang="fr-FR" dirty="0"/>
              <a:t>Chêne </a:t>
            </a:r>
            <a:endParaRPr lang="fr-FR" dirty="0" smtClean="0"/>
          </a:p>
          <a:p>
            <a:r>
              <a:rPr lang="fr-FR" dirty="0"/>
              <a:t>Philippe </a:t>
            </a:r>
            <a:r>
              <a:rPr lang="fr-FR" dirty="0" err="1"/>
              <a:t>Mahou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dirty="0"/>
              <a:t>Nicole </a:t>
            </a:r>
            <a:r>
              <a:rPr lang="fr-FR" dirty="0" err="1"/>
              <a:t>Marrecaux</a:t>
            </a:r>
            <a:endParaRPr lang="fr-FR" dirty="0" smtClean="0"/>
          </a:p>
          <a:p>
            <a:r>
              <a:rPr lang="fr-FR" dirty="0"/>
              <a:t>Jean-Jacques </a:t>
            </a:r>
            <a:r>
              <a:rPr lang="fr-FR" dirty="0" err="1"/>
              <a:t>Menou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8050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914399" y="57151"/>
            <a:ext cx="10512879" cy="1371600"/>
          </a:xfrm>
        </p:spPr>
        <p:txBody>
          <a:bodyPr/>
          <a:lstStyle/>
          <a:p>
            <a:r>
              <a:rPr lang="fr-FR" dirty="0" smtClean="0"/>
              <a:t>			     </a:t>
            </a:r>
            <a:r>
              <a:rPr lang="fr-FR" dirty="0" smtClean="0">
                <a:latin typeface="Bradley Hand ITC" panose="03070402050302030203" pitchFamily="66" charset="0"/>
              </a:rPr>
              <a:t>Merci Daniel</a:t>
            </a:r>
            <a:endParaRPr lang="fr-FR" dirty="0">
              <a:latin typeface="Bradley Hand ITC" panose="03070402050302030203" pitchFamily="66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79" y="1428750"/>
            <a:ext cx="7184571" cy="4748213"/>
          </a:xfrm>
        </p:spPr>
      </p:pic>
    </p:spTree>
    <p:extLst>
      <p:ext uri="{BB962C8B-B14F-4D97-AF65-F5344CB8AC3E}">
        <p14:creationId xmlns:p14="http://schemas.microsoft.com/office/powerpoint/2010/main" val="3273308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92480" y="-301751"/>
            <a:ext cx="10515600" cy="1353312"/>
          </a:xfrm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				  4 )  Logo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758952"/>
            <a:ext cx="1031748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24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232" y="82297"/>
            <a:ext cx="10640568" cy="1097279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smtClean="0">
                <a:solidFill>
                  <a:srgbClr val="0070C0"/>
                </a:solidFill>
              </a:rPr>
              <a:t>				4) Logo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22" y="1599011"/>
            <a:ext cx="5618480" cy="4213860"/>
          </a:xfrm>
          <a:prstGeom prst="rect">
            <a:avLst/>
          </a:prstGeom>
        </p:spPr>
      </p:pic>
      <p:pic>
        <p:nvPicPr>
          <p:cNvPr id="4" name="Picture 2" descr="logo_ou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75" y="1596298"/>
            <a:ext cx="4219286" cy="421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928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				4 ) Logo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124712" y="1837944"/>
            <a:ext cx="8019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Suppression </a:t>
            </a:r>
            <a:r>
              <a:rPr lang="fr-FR" sz="3200" dirty="0"/>
              <a:t>de la planche de surf </a:t>
            </a:r>
            <a:endParaRPr lang="fr-FR" sz="3200" dirty="0" smtClean="0"/>
          </a:p>
          <a:p>
            <a:endParaRPr lang="fr-FR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 </a:t>
            </a:r>
            <a:r>
              <a:rPr lang="fr-FR" sz="3200" dirty="0"/>
              <a:t>Mention « Les Ours Blancs Biarritz » au lieu de « Surf-Ours Blancs- Natation </a:t>
            </a:r>
            <a:r>
              <a:rPr lang="fr-FR" sz="3200" dirty="0" smtClean="0"/>
              <a:t>»</a:t>
            </a:r>
          </a:p>
          <a:p>
            <a:r>
              <a:rPr lang="fr-FR" sz="32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 </a:t>
            </a:r>
            <a:r>
              <a:rPr lang="fr-FR" sz="3200" dirty="0"/>
              <a:t>Nouveau design de l’ours blanc </a:t>
            </a:r>
          </a:p>
        </p:txBody>
      </p:sp>
    </p:spTree>
    <p:extLst>
      <p:ext uri="{BB962C8B-B14F-4D97-AF65-F5344CB8AC3E}">
        <p14:creationId xmlns:p14="http://schemas.microsoft.com/office/powerpoint/2010/main" val="634890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9673" y="-1625600"/>
            <a:ext cx="10319327" cy="2919124"/>
          </a:xfrm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/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 smtClean="0">
                <a:solidFill>
                  <a:srgbClr val="0070C0"/>
                </a:solidFill>
              </a:rPr>
              <a:t>4 ) Proposition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67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31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472" y="245053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4 ) Proposition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39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04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2272" y="290946"/>
            <a:ext cx="10591800" cy="1341553"/>
          </a:xfrm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5 ) Site internet des Ours Blancs</a:t>
            </a:r>
            <a:endParaRPr lang="fr-FR" dirty="0"/>
          </a:p>
        </p:txBody>
      </p:sp>
      <p:pic>
        <p:nvPicPr>
          <p:cNvPr id="3" name="Image 2" descr="Bet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72" y="1306479"/>
            <a:ext cx="9475334" cy="482813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0256" y="6044462"/>
            <a:ext cx="9764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/>
              <a:t>l</a:t>
            </a:r>
            <a:r>
              <a:rPr lang="fr-FR" sz="3200" b="1" dirty="0" err="1" smtClean="0"/>
              <a:t>esoursblancsbiarritz.fr</a:t>
            </a:r>
            <a:r>
              <a:rPr lang="fr-FR" sz="3200" b="1" dirty="0" smtClean="0"/>
              <a:t>              </a:t>
            </a:r>
            <a:r>
              <a:rPr lang="fr-FR" sz="2400" b="1" dirty="0" smtClean="0"/>
              <a:t>Accès Membres:    </a:t>
            </a:r>
            <a:r>
              <a:rPr lang="fr-FR" sz="4000" b="1" dirty="0" smtClean="0">
                <a:solidFill>
                  <a:srgbClr val="FF0000"/>
                </a:solidFill>
              </a:rPr>
              <a:t>lobb1929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31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6846" y="-299183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                       6 )  </a:t>
            </a:r>
            <a:r>
              <a:rPr lang="fr-FR" sz="4800" b="1" dirty="0" smtClean="0">
                <a:solidFill>
                  <a:srgbClr val="0070C0"/>
                </a:solidFill>
              </a:rPr>
              <a:t>Evénements 2016</a:t>
            </a:r>
            <a:endParaRPr lang="fr-FR" sz="4800" b="1" dirty="0">
              <a:solidFill>
                <a:srgbClr val="0070C0"/>
              </a:solidFill>
            </a:endParaRP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043534"/>
              </p:ext>
            </p:extLst>
          </p:nvPr>
        </p:nvGraphicFramePr>
        <p:xfrm>
          <a:off x="949441" y="735151"/>
          <a:ext cx="10553982" cy="387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269"/>
                <a:gridCol w="1771269"/>
                <a:gridCol w="1771269"/>
                <a:gridCol w="1771269"/>
                <a:gridCol w="1771269"/>
                <a:gridCol w="1697637"/>
              </a:tblGrid>
              <a:tr h="640980">
                <a:tc>
                  <a:txBody>
                    <a:bodyPr/>
                    <a:lstStyle/>
                    <a:p>
                      <a:r>
                        <a:rPr lang="fr-FR" dirty="0" smtClean="0"/>
                        <a:t>Janvier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Février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Mars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Avril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Mai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Juin</a:t>
                      </a:r>
                      <a:endParaRPr lang="fr-FR" dirty="0"/>
                    </a:p>
                  </a:txBody>
                  <a:tcPr/>
                </a:tc>
              </a:tr>
              <a:tr h="1465600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Bain du 1ER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AG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L’omelette Pascale?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Voyage</a:t>
                      </a:r>
                      <a:r>
                        <a:rPr lang="fr-FR" sz="2000" baseline="0" dirty="0" smtClean="0"/>
                        <a:t> à Londres</a:t>
                      </a:r>
                    </a:p>
                    <a:p>
                      <a:r>
                        <a:rPr lang="fr-FR" sz="2000" baseline="0" dirty="0" smtClean="0"/>
                        <a:t>Chez les </a:t>
                      </a:r>
                    </a:p>
                    <a:p>
                      <a:r>
                        <a:rPr lang="fr-FR" sz="2000" baseline="0" dirty="0" smtClean="0"/>
                        <a:t>Serpentine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24 juin Fermeture de la saison d’hiver</a:t>
                      </a:r>
                    </a:p>
                    <a:p>
                      <a:r>
                        <a:rPr lang="fr-FR" sz="2000" dirty="0" smtClean="0"/>
                        <a:t>Repas</a:t>
                      </a:r>
                      <a:r>
                        <a:rPr lang="fr-FR" sz="2000" baseline="0" dirty="0" smtClean="0"/>
                        <a:t> de la saint Jean </a:t>
                      </a:r>
                      <a:r>
                        <a:rPr lang="fr-FR" sz="2000" b="1" baseline="0" dirty="0" smtClean="0"/>
                        <a:t>24 juin</a:t>
                      </a:r>
                      <a:endParaRPr lang="fr-FR" sz="2000" b="1" dirty="0"/>
                    </a:p>
                  </a:txBody>
                  <a:tcPr/>
                </a:tc>
              </a:tr>
              <a:tr h="738071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Geste aux premiers secours?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5 juin </a:t>
                      </a:r>
                      <a:r>
                        <a:rPr lang="fr-FR" sz="2000" dirty="0" smtClean="0"/>
                        <a:t>Bain</a:t>
                      </a:r>
                      <a:r>
                        <a:rPr lang="fr-FR" sz="2000" baseline="0" dirty="0" smtClean="0"/>
                        <a:t> années folles</a:t>
                      </a:r>
                      <a:endParaRPr lang="fr-FR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Espace réservé du contenu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420004"/>
              </p:ext>
            </p:extLst>
          </p:nvPr>
        </p:nvGraphicFramePr>
        <p:xfrm>
          <a:off x="949442" y="4510158"/>
          <a:ext cx="10665222" cy="2262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537"/>
                <a:gridCol w="1777537"/>
                <a:gridCol w="1757868"/>
                <a:gridCol w="1797206"/>
                <a:gridCol w="1777537"/>
                <a:gridCol w="1777537"/>
              </a:tblGrid>
              <a:tr h="580595">
                <a:tc>
                  <a:txBody>
                    <a:bodyPr/>
                    <a:lstStyle/>
                    <a:p>
                      <a:r>
                        <a:rPr lang="fr-FR" dirty="0" smtClean="0"/>
                        <a:t>Juillet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Août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Septembre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Octobre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Novembre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Décembre</a:t>
                      </a:r>
                      <a:endParaRPr lang="fr-FR" dirty="0"/>
                    </a:p>
                  </a:txBody>
                  <a:tcPr/>
                </a:tc>
              </a:tr>
              <a:tr h="98073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Forum des</a:t>
                      </a:r>
                    </a:p>
                    <a:p>
                      <a:r>
                        <a:rPr lang="fr-FR" sz="2000" dirty="0" smtClean="0"/>
                        <a:t>Associations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Rentrée des glaces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Téléthon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Bain de noël</a:t>
                      </a:r>
                      <a:endParaRPr lang="fr-FR" sz="2000" dirty="0"/>
                    </a:p>
                  </a:txBody>
                  <a:tcPr/>
                </a:tc>
              </a:tr>
              <a:tr h="61660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Réception des Serpentine?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566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</a:rPr>
              <a:t>Biarritz Festival Années folles 2/5 juin 2016 </a:t>
            </a:r>
            <a:endParaRPr lang="fr-FR" sz="4800" b="1" dirty="0">
              <a:solidFill>
                <a:srgbClr val="0070C0"/>
              </a:solidFill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482" y="1836751"/>
            <a:ext cx="5220359" cy="4554173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03" y="1450770"/>
            <a:ext cx="4929687" cy="52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68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Biarritz Festival Années folles 2/5 juin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1388935"/>
            <a:ext cx="6528816" cy="537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3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8133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Commission </a:t>
            </a:r>
            <a:r>
              <a:rPr lang="fr-FR" b="1" dirty="0" smtClean="0">
                <a:solidFill>
                  <a:srgbClr val="0070C0"/>
                </a:solidFill>
              </a:rPr>
              <a:t>sur L’avenir de </a:t>
            </a:r>
            <a:r>
              <a:rPr lang="fr-FR" b="1" dirty="0" err="1" smtClean="0">
                <a:solidFill>
                  <a:srgbClr val="0070C0"/>
                </a:solidFill>
              </a:rPr>
              <a:t>l‘asso</a:t>
            </a:r>
            <a:r>
              <a:rPr lang="fr-FR" b="1" dirty="0" smtClean="0">
                <a:solidFill>
                  <a:srgbClr val="0070C0"/>
                </a:solidFill>
              </a:rPr>
              <a:t/>
            </a:r>
            <a:br>
              <a:rPr lang="fr-FR" b="1" dirty="0" smtClean="0">
                <a:solidFill>
                  <a:srgbClr val="0070C0"/>
                </a:solidFill>
              </a:rPr>
            </a:br>
            <a:r>
              <a:rPr lang="fr-FR" b="1" dirty="0" smtClean="0">
                <a:solidFill>
                  <a:srgbClr val="0070C0"/>
                </a:solidFill>
              </a:rPr>
              <a:t>Réunion le 14 déc. 2015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723" y="1552576"/>
            <a:ext cx="12369820" cy="5305424"/>
          </a:xfrm>
        </p:spPr>
        <p:txBody>
          <a:bodyPr>
            <a:normAutofit fontScale="85000" lnSpcReduction="20000"/>
          </a:bodyPr>
          <a:lstStyle/>
          <a:p>
            <a:pPr marL="3657600" lvl="8" indent="0">
              <a:buNone/>
            </a:pPr>
            <a:r>
              <a:rPr lang="fr-FR" sz="5200" dirty="0" smtClean="0"/>
              <a:t>Constat :</a:t>
            </a:r>
            <a:r>
              <a:rPr lang="fr-FR" sz="6400" dirty="0" smtClean="0"/>
              <a:t> </a:t>
            </a:r>
          </a:p>
          <a:p>
            <a:pPr marL="0" indent="0">
              <a:buNone/>
            </a:pPr>
            <a:r>
              <a:rPr lang="fr-FR" dirty="0" smtClean="0"/>
              <a:t>Augmentation des demandes d’adhésions aux Ours surtout depuis ces  dernières années </a:t>
            </a:r>
          </a:p>
          <a:p>
            <a:pPr marL="0" lvl="8" indent="0">
              <a:spcBef>
                <a:spcPts val="1000"/>
              </a:spcBef>
              <a:buNone/>
            </a:pPr>
            <a:r>
              <a:rPr lang="fr-FR" sz="3600" dirty="0" smtClean="0"/>
              <a:t>		1984: 106 membres</a:t>
            </a:r>
          </a:p>
          <a:p>
            <a:pPr marL="0" lvl="8" indent="0">
              <a:spcBef>
                <a:spcPts val="1000"/>
              </a:spcBef>
              <a:buNone/>
            </a:pPr>
            <a:r>
              <a:rPr lang="fr-FR" sz="3600" dirty="0"/>
              <a:t>	</a:t>
            </a:r>
            <a:r>
              <a:rPr lang="fr-FR" sz="3600" dirty="0" smtClean="0"/>
              <a:t>	1990: 125 membres</a:t>
            </a:r>
          </a:p>
          <a:p>
            <a:pPr marL="0" lvl="8" indent="0">
              <a:spcBef>
                <a:spcPts val="1000"/>
              </a:spcBef>
              <a:buNone/>
            </a:pPr>
            <a:r>
              <a:rPr lang="fr-FR" sz="3600" dirty="0"/>
              <a:t>	</a:t>
            </a:r>
            <a:r>
              <a:rPr lang="fr-FR" sz="3600" dirty="0" smtClean="0"/>
              <a:t>	1999 : 112 membres</a:t>
            </a:r>
          </a:p>
          <a:p>
            <a:pPr marL="0" lvl="8" indent="0">
              <a:spcBef>
                <a:spcPts val="1000"/>
              </a:spcBef>
              <a:buNone/>
            </a:pPr>
            <a:r>
              <a:rPr lang="fr-FR" sz="3600" dirty="0" smtClean="0"/>
              <a:t>		2002 : 113 membres</a:t>
            </a:r>
          </a:p>
          <a:p>
            <a:pPr marL="0" lvl="8" indent="0">
              <a:spcBef>
                <a:spcPts val="1000"/>
              </a:spcBef>
              <a:buNone/>
            </a:pPr>
            <a:r>
              <a:rPr lang="fr-FR" sz="3600" dirty="0"/>
              <a:t>	</a:t>
            </a:r>
            <a:r>
              <a:rPr lang="fr-FR" sz="3600" dirty="0" smtClean="0"/>
              <a:t>	2003 : 114 membres</a:t>
            </a:r>
          </a:p>
          <a:p>
            <a:pPr marL="0" lvl="8" indent="0">
              <a:spcBef>
                <a:spcPts val="1000"/>
              </a:spcBef>
              <a:buNone/>
            </a:pPr>
            <a:r>
              <a:rPr lang="fr-FR" sz="3600" dirty="0"/>
              <a:t>	</a:t>
            </a:r>
            <a:r>
              <a:rPr lang="fr-FR" sz="3600" dirty="0" smtClean="0"/>
              <a:t>	………………………………</a:t>
            </a:r>
          </a:p>
          <a:p>
            <a:pPr marL="0" lvl="8" indent="0">
              <a:spcBef>
                <a:spcPts val="1000"/>
              </a:spcBef>
              <a:buNone/>
            </a:pPr>
            <a:r>
              <a:rPr lang="fr-FR" sz="3600" dirty="0"/>
              <a:t>	</a:t>
            </a:r>
            <a:r>
              <a:rPr lang="fr-FR" sz="3600" dirty="0" smtClean="0"/>
              <a:t>	2014(mai) 157 membres</a:t>
            </a:r>
          </a:p>
          <a:p>
            <a:pPr marL="0" lvl="8" indent="0">
              <a:spcBef>
                <a:spcPts val="1000"/>
              </a:spcBef>
              <a:buNone/>
            </a:pPr>
            <a:r>
              <a:rPr lang="fr-FR" sz="3600" dirty="0"/>
              <a:t>	</a:t>
            </a:r>
            <a:r>
              <a:rPr lang="fr-FR" sz="3600" dirty="0" smtClean="0"/>
              <a:t>	2015 :161 membres</a:t>
            </a:r>
          </a:p>
          <a:p>
            <a:pPr marL="0" lvl="8" indent="0">
              <a:spcBef>
                <a:spcPts val="1000"/>
              </a:spcBef>
              <a:buNone/>
            </a:pPr>
            <a:r>
              <a:rPr lang="fr-FR" sz="3600" dirty="0" smtClean="0"/>
              <a:t>		2016 : 164 membres (hors sympathisants)!	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810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			</a:t>
            </a:r>
            <a:r>
              <a:rPr lang="fr-FR" sz="4800" b="1" dirty="0" smtClean="0">
                <a:solidFill>
                  <a:srgbClr val="0070C0"/>
                </a:solidFill>
              </a:rPr>
              <a:t>Ordre du Jour</a:t>
            </a:r>
            <a:endParaRPr lang="fr-FR" sz="4800" b="1" dirty="0">
              <a:solidFill>
                <a:srgbClr val="0070C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515412" y="1882186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1 Rapport moral </a:t>
            </a:r>
          </a:p>
          <a:p>
            <a:r>
              <a:rPr lang="fr-FR" dirty="0"/>
              <a:t>2 Rapport financier</a:t>
            </a:r>
          </a:p>
          <a:p>
            <a:r>
              <a:rPr lang="fr-FR" dirty="0"/>
              <a:t>3 Intégration des Probatoires</a:t>
            </a:r>
          </a:p>
          <a:p>
            <a:r>
              <a:rPr lang="fr-FR" dirty="0"/>
              <a:t>4 Le logo</a:t>
            </a:r>
          </a:p>
          <a:p>
            <a:r>
              <a:rPr lang="fr-FR" dirty="0"/>
              <a:t>5 Le site internet</a:t>
            </a:r>
          </a:p>
          <a:p>
            <a:r>
              <a:rPr lang="fr-FR" dirty="0"/>
              <a:t>6 </a:t>
            </a:r>
            <a:r>
              <a:rPr lang="fr-FR" dirty="0" smtClean="0"/>
              <a:t>Les événements </a:t>
            </a:r>
            <a:r>
              <a:rPr lang="fr-FR" dirty="0"/>
              <a:t>2016 </a:t>
            </a:r>
          </a:p>
          <a:p>
            <a:r>
              <a:rPr lang="fr-FR" dirty="0"/>
              <a:t>7 Evolution du club </a:t>
            </a:r>
          </a:p>
          <a:p>
            <a:r>
              <a:rPr lang="fr-FR" dirty="0"/>
              <a:t>8 Projets  2016</a:t>
            </a:r>
          </a:p>
          <a:p>
            <a:r>
              <a:rPr lang="fr-FR" dirty="0"/>
              <a:t>9 Questions  Diverses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0255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5667" y="365125"/>
            <a:ext cx="11294533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Commission </a:t>
            </a:r>
            <a:r>
              <a:rPr lang="fr-FR" b="1" dirty="0" smtClean="0">
                <a:solidFill>
                  <a:srgbClr val="0070C0"/>
                </a:solidFill>
              </a:rPr>
              <a:t>sur L’avenir de l’asso </a:t>
            </a:r>
            <a:br>
              <a:rPr lang="fr-FR" b="1" dirty="0" smtClean="0">
                <a:solidFill>
                  <a:srgbClr val="0070C0"/>
                </a:solidFill>
              </a:rPr>
            </a:br>
            <a:r>
              <a:rPr lang="fr-FR" b="1" dirty="0" smtClean="0">
                <a:solidFill>
                  <a:srgbClr val="0070C0"/>
                </a:solidFill>
              </a:rPr>
              <a:t>Réunion le 14 déc. 2015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73225"/>
            <a:ext cx="10515600" cy="4913842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fr-FR" sz="4200" dirty="0" smtClean="0"/>
              <a:t>Cette augmentation du nombre des membres se confronte à deux types de contraintes:</a:t>
            </a:r>
            <a:endParaRPr lang="fr-FR" sz="4200" dirty="0"/>
          </a:p>
          <a:p>
            <a:pPr marL="3657600" lvl="8" indent="0" algn="just">
              <a:buNone/>
            </a:pPr>
            <a:endParaRPr lang="fr-FR" sz="3600" dirty="0" smtClean="0"/>
          </a:p>
          <a:p>
            <a:r>
              <a:rPr lang="fr-FR" sz="4000" b="1" u="sng" dirty="0"/>
              <a:t>Contraintes matérielles</a:t>
            </a:r>
            <a:r>
              <a:rPr lang="fr-FR" sz="4000" dirty="0"/>
              <a:t>:</a:t>
            </a:r>
          </a:p>
          <a:p>
            <a:pPr lvl="1"/>
            <a:r>
              <a:rPr lang="fr-FR" sz="4000" dirty="0" smtClean="0"/>
              <a:t>Local </a:t>
            </a:r>
            <a:r>
              <a:rPr lang="fr-FR" sz="4000" dirty="0"/>
              <a:t>très encombré particulièrement à certaines heures</a:t>
            </a:r>
          </a:p>
          <a:p>
            <a:pPr lvl="1"/>
            <a:r>
              <a:rPr lang="fr-FR" sz="4000" dirty="0" smtClean="0"/>
              <a:t>Espace </a:t>
            </a:r>
            <a:r>
              <a:rPr lang="fr-FR" sz="4000" dirty="0"/>
              <a:t>limité des </a:t>
            </a:r>
            <a:r>
              <a:rPr lang="fr-FR" sz="4000" dirty="0" err="1" smtClean="0"/>
              <a:t>portes-manteaux</a:t>
            </a:r>
            <a:r>
              <a:rPr lang="fr-FR" sz="4000" dirty="0"/>
              <a:t>, etc….</a:t>
            </a:r>
          </a:p>
          <a:p>
            <a:pPr lvl="1"/>
            <a:r>
              <a:rPr lang="fr-FR" sz="4000" dirty="0" smtClean="0"/>
              <a:t>Attente </a:t>
            </a:r>
            <a:r>
              <a:rPr lang="fr-FR" sz="4000" dirty="0"/>
              <a:t>aux douches et capacité limitée d’eau chaude</a:t>
            </a:r>
          </a:p>
          <a:p>
            <a:pPr marL="3657600" lvl="8" indent="0" algn="just">
              <a:buNone/>
            </a:pPr>
            <a:endParaRPr lang="fr-FR" sz="3600" dirty="0" smtClean="0"/>
          </a:p>
          <a:p>
            <a:r>
              <a:rPr lang="fr-FR" sz="4000" b="1" u="sng" dirty="0" smtClean="0"/>
              <a:t>Contraintes de convivialité</a:t>
            </a:r>
            <a:r>
              <a:rPr lang="fr-FR" sz="4000" dirty="0" smtClean="0"/>
              <a:t>:</a:t>
            </a:r>
          </a:p>
          <a:p>
            <a:pPr lvl="1"/>
            <a:r>
              <a:rPr lang="fr-FR" sz="4000" dirty="0" smtClean="0"/>
              <a:t>Baisse de la proximité entre les membres</a:t>
            </a:r>
          </a:p>
          <a:p>
            <a:pPr lvl="1"/>
            <a:r>
              <a:rPr lang="fr-FR" sz="4000" dirty="0" smtClean="0"/>
              <a:t>Augmentation de l’anonymat (avec les conséquences sur le respect des règles de vie et de sécurité)</a:t>
            </a:r>
          </a:p>
          <a:p>
            <a:pPr lvl="1"/>
            <a:r>
              <a:rPr lang="fr-FR" sz="4000" dirty="0" smtClean="0"/>
              <a:t>Accueil des nouveaux membres médiocre</a:t>
            </a:r>
          </a:p>
          <a:p>
            <a:pPr marL="0" indent="0">
              <a:buNone/>
            </a:pP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823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Commission sur L’avenir de </a:t>
            </a:r>
            <a:r>
              <a:rPr lang="fr-FR" b="1" dirty="0" err="1">
                <a:solidFill>
                  <a:srgbClr val="0070C0"/>
                </a:solidFill>
              </a:rPr>
              <a:t>l’asso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Réunion le 14 déc. 2015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5866" y="2638425"/>
            <a:ext cx="10515600" cy="339830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FR" sz="4200" dirty="0" smtClean="0"/>
              <a:t>Pour toutes ces raisons nous vous proposons d’organiser une certaine maîtrise du nombre des membres de l’association.</a:t>
            </a:r>
            <a:endParaRPr lang="fr-FR" sz="4000" dirty="0" smtClean="0"/>
          </a:p>
          <a:p>
            <a:pPr marL="0" indent="0">
              <a:buNone/>
            </a:pP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4636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Commission sur L’avenir de </a:t>
            </a:r>
            <a:r>
              <a:rPr lang="fr-FR" b="1" dirty="0" err="1">
                <a:solidFill>
                  <a:srgbClr val="0070C0"/>
                </a:solidFill>
              </a:rPr>
              <a:t>l’asso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>
                <a:solidFill>
                  <a:srgbClr val="0070C0"/>
                </a:solidFill>
              </a:rPr>
              <a:t>Réunion le 14 déc. 2015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0" lvl="8" indent="0">
              <a:buNone/>
            </a:pPr>
            <a:r>
              <a:rPr lang="fr-FR" sz="3600" dirty="0" smtClean="0"/>
              <a:t>Politique d’animation</a:t>
            </a:r>
          </a:p>
          <a:p>
            <a:pPr marL="3657600" lvl="8" indent="0">
              <a:buNone/>
            </a:pPr>
            <a:endParaRPr lang="fr-FR" dirty="0" smtClean="0"/>
          </a:p>
          <a:p>
            <a:r>
              <a:rPr lang="fr-FR" dirty="0" smtClean="0"/>
              <a:t>Souhait de préserver les événements traditionnels du club</a:t>
            </a:r>
          </a:p>
          <a:p>
            <a:pPr marL="0" indent="0">
              <a:buNone/>
            </a:pPr>
            <a:r>
              <a:rPr lang="fr-FR" dirty="0" smtClean="0"/>
              <a:t>Bain de Noël /du 1</a:t>
            </a:r>
            <a:r>
              <a:rPr lang="fr-FR" baseline="30000" dirty="0" smtClean="0"/>
              <a:t>er</a:t>
            </a:r>
            <a:r>
              <a:rPr lang="fr-FR" dirty="0" smtClean="0"/>
              <a:t>/téléthon/Saint Jean/rentrée des glaces-feu de la Saint-Jean </a:t>
            </a:r>
          </a:p>
          <a:p>
            <a:r>
              <a:rPr lang="fr-FR" dirty="0" smtClean="0"/>
              <a:t>Les événement clefs pour la ville : Forum , Année folles etc..</a:t>
            </a:r>
          </a:p>
          <a:p>
            <a:r>
              <a:rPr lang="fr-FR" dirty="0" smtClean="0"/>
              <a:t>Eviter une politique d’échanges tout azimut, cependant profiter des occasions qui se présentent</a:t>
            </a: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9222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Maîtrise </a:t>
            </a:r>
            <a:r>
              <a:rPr lang="fr-FR" b="1" dirty="0" smtClean="0">
                <a:solidFill>
                  <a:srgbClr val="0070C0"/>
                </a:solidFill>
              </a:rPr>
              <a:t>du nombre des membres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dirty="0" smtClean="0"/>
              <a:t>Nous vous proposons simplement de fixer une limite maximum au:</a:t>
            </a:r>
          </a:p>
          <a:p>
            <a:pPr marL="0" indent="0">
              <a:buNone/>
            </a:pPr>
            <a:r>
              <a:rPr lang="fr-FR" dirty="0" smtClean="0"/>
              <a:t>«</a:t>
            </a:r>
            <a:r>
              <a:rPr lang="fr-FR" b="1" dirty="0" smtClean="0"/>
              <a:t> nombre de candidats qui s’inscrivent en probatoires chaque année </a:t>
            </a:r>
            <a:r>
              <a:rPr lang="fr-FR" dirty="0" smtClean="0"/>
              <a:t>»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Cette limite sera révisable chaque année en AG en fonction des circonstances</a:t>
            </a: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515884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Maîtrise </a:t>
            </a:r>
            <a:r>
              <a:rPr lang="fr-FR" b="1" dirty="0" smtClean="0">
                <a:solidFill>
                  <a:srgbClr val="0070C0"/>
                </a:solidFill>
              </a:rPr>
              <a:t>du </a:t>
            </a:r>
            <a:r>
              <a:rPr lang="fr-FR" b="1" dirty="0">
                <a:solidFill>
                  <a:srgbClr val="0070C0"/>
                </a:solidFill>
              </a:rPr>
              <a:t>nombre des membres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3"/>
            <a:ext cx="112470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r>
              <a:rPr lang="fr-FR" b="1" u="sng" dirty="0" smtClean="0"/>
              <a:t>Question 1 </a:t>
            </a:r>
            <a:r>
              <a:rPr lang="fr-FR" dirty="0" smtClean="0"/>
              <a:t>:  </a:t>
            </a:r>
            <a:r>
              <a:rPr lang="fr-FR" b="1" dirty="0" smtClean="0"/>
              <a:t>Êtes-vous d’accord pour fixer une limite (révisable chaque année) au nombre maximum d’inscriptions au régime probatoire ? 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dirty="0" smtClean="0"/>
              <a:t>Réponse par vote à main levée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1067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Maîtrise </a:t>
            </a:r>
            <a:r>
              <a:rPr lang="fr-FR" b="1" dirty="0" smtClean="0">
                <a:solidFill>
                  <a:srgbClr val="0070C0"/>
                </a:solidFill>
              </a:rPr>
              <a:t>du </a:t>
            </a:r>
            <a:r>
              <a:rPr lang="fr-FR" b="1" dirty="0">
                <a:solidFill>
                  <a:srgbClr val="0070C0"/>
                </a:solidFill>
              </a:rPr>
              <a:t>nombre des membres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3000" b="1" dirty="0" smtClean="0"/>
              <a:t>Si OUI, nous proposons que ce soit l’AG qui fixe ce nombre maximum selon le principe</a:t>
            </a:r>
          </a:p>
          <a:p>
            <a:pPr marL="0" indent="0">
              <a:buNone/>
            </a:pPr>
            <a:endParaRPr lang="fr-FR" sz="3000" b="1" dirty="0" smtClean="0"/>
          </a:p>
          <a:p>
            <a:pPr marL="0" indent="0" algn="ctr">
              <a:buNone/>
            </a:pPr>
            <a:r>
              <a:rPr lang="fr-FR" sz="3600" b="1" dirty="0" smtClean="0"/>
              <a:t> le comité propose, l’AG dispose …</a:t>
            </a:r>
          </a:p>
          <a:p>
            <a:pPr lvl="1"/>
            <a:endParaRPr lang="fr-FR" dirty="0" smtClean="0"/>
          </a:p>
          <a:p>
            <a:pPr marL="0" indent="0">
              <a:buNone/>
            </a:pP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2737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Maîtrise </a:t>
            </a:r>
            <a:r>
              <a:rPr lang="fr-FR" b="1" dirty="0" smtClean="0">
                <a:solidFill>
                  <a:srgbClr val="0070C0"/>
                </a:solidFill>
              </a:rPr>
              <a:t>du </a:t>
            </a:r>
            <a:r>
              <a:rPr lang="fr-FR" b="1" dirty="0">
                <a:solidFill>
                  <a:srgbClr val="0070C0"/>
                </a:solidFill>
              </a:rPr>
              <a:t>nombre des membres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371" y="1340768"/>
            <a:ext cx="11151029" cy="51845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sz="2400" dirty="0" smtClean="0"/>
          </a:p>
          <a:p>
            <a:pPr marL="0" indent="0" algn="ctr">
              <a:buNone/>
            </a:pPr>
            <a:r>
              <a:rPr lang="fr-FR" sz="4100" dirty="0" smtClean="0"/>
              <a:t>La proposition du comité est 10</a:t>
            </a:r>
          </a:p>
          <a:p>
            <a:pPr marL="0" indent="0" algn="just">
              <a:buNone/>
            </a:pPr>
            <a:endParaRPr lang="fr-FR" sz="3000" b="1" dirty="0"/>
          </a:p>
          <a:p>
            <a:pPr marL="0" indent="0" algn="just">
              <a:buNone/>
            </a:pPr>
            <a:r>
              <a:rPr lang="fr-FR" sz="4100" b="1" u="sng" dirty="0" smtClean="0"/>
              <a:t>Question 2</a:t>
            </a:r>
            <a:r>
              <a:rPr lang="fr-FR" sz="4100" b="1" dirty="0" smtClean="0"/>
              <a:t> : « Êtes-vous d’accord pour limiter le nombre des inscriptions en probatoire en 2016 à 10 ? »</a:t>
            </a:r>
          </a:p>
          <a:p>
            <a:pPr marL="0" indent="0" algn="just">
              <a:buNone/>
            </a:pPr>
            <a:endParaRPr lang="fr-FR" sz="3000" b="1" dirty="0"/>
          </a:p>
          <a:p>
            <a:pPr marL="0" indent="0" algn="ctr">
              <a:buNone/>
            </a:pPr>
            <a:r>
              <a:rPr lang="fr-FR" sz="3600" dirty="0" smtClean="0"/>
              <a:t>Réponse par vote à main levée</a:t>
            </a:r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 algn="ctr">
              <a:buNone/>
            </a:pPr>
            <a:r>
              <a:rPr lang="fr-FR" dirty="0" smtClean="0"/>
              <a:t>(</a:t>
            </a:r>
            <a:r>
              <a:rPr lang="fr-FR" dirty="0"/>
              <a:t>Si la réponse à cette question est NON, nous procèderons immédiatement à un </a:t>
            </a:r>
            <a:r>
              <a:rPr lang="fr-FR" dirty="0" smtClean="0"/>
              <a:t>autre vote permettant de vous exprimer plus librement)</a:t>
            </a:r>
            <a:endParaRPr lang="fr-FR" dirty="0"/>
          </a:p>
          <a:p>
            <a:pPr lvl="1"/>
            <a:endParaRPr lang="fr-FR" dirty="0" smtClean="0"/>
          </a:p>
          <a:p>
            <a:pPr marL="0" indent="0">
              <a:buNone/>
            </a:pP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4764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</a:rPr>
              <a:t>7) Maîtrise </a:t>
            </a:r>
            <a:r>
              <a:rPr lang="fr-FR" sz="3600" b="1" dirty="0" smtClean="0">
                <a:solidFill>
                  <a:srgbClr val="0070C0"/>
                </a:solidFill>
              </a:rPr>
              <a:t>du nombre des membres</a:t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</a:rPr>
              <a:t>Organisation </a:t>
            </a:r>
            <a:r>
              <a:rPr lang="fr-FR" sz="3600" b="1" dirty="0">
                <a:solidFill>
                  <a:srgbClr val="0070C0"/>
                </a:solidFill>
              </a:rPr>
              <a:t>du </a:t>
            </a:r>
            <a:r>
              <a:rPr lang="fr-FR" sz="3600" b="1" dirty="0" smtClean="0">
                <a:solidFill>
                  <a:srgbClr val="0070C0"/>
                </a:solidFill>
              </a:rPr>
              <a:t>vote éventuel en AG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1371" y="1346200"/>
            <a:ext cx="11425269" cy="51071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fr-FR" sz="3800" dirty="0" smtClean="0"/>
              <a:t>Vous avez répondu NON à la proposition du comité (10)</a:t>
            </a:r>
          </a:p>
          <a:p>
            <a:pPr marL="0" indent="0">
              <a:buNone/>
            </a:pPr>
            <a:r>
              <a:rPr lang="fr-FR" sz="3800" dirty="0" smtClean="0"/>
              <a:t> </a:t>
            </a:r>
          </a:p>
          <a:p>
            <a:pPr marL="0" indent="0">
              <a:buNone/>
            </a:pPr>
            <a:r>
              <a:rPr lang="fr-FR" sz="4500" dirty="0" smtClean="0"/>
              <a:t>Chacun d’entre vous va devoir choisir un nombre sur la liste suivante :</a:t>
            </a:r>
          </a:p>
          <a:p>
            <a:pPr marL="0" indent="0" algn="ctr">
              <a:buNone/>
            </a:pPr>
            <a:r>
              <a:rPr lang="fr-FR" sz="4500" b="1" dirty="0" smtClean="0"/>
              <a:t>0, 2, 4, 6, 8, 10, 12, 14</a:t>
            </a:r>
            <a:endParaRPr lang="fr-FR" sz="4500" dirty="0" smtClean="0"/>
          </a:p>
          <a:p>
            <a:pPr marL="0" indent="0">
              <a:buNone/>
            </a:pPr>
            <a:endParaRPr lang="fr-FR" sz="2400" dirty="0" smtClean="0"/>
          </a:p>
          <a:p>
            <a:pPr>
              <a:buFontTx/>
              <a:buChar char="-"/>
            </a:pPr>
            <a:r>
              <a:rPr lang="fr-FR" dirty="0" smtClean="0"/>
              <a:t>Vous pouvez choisir « zéro » si vous désirez que le nombre des inscriptions en probatoire n’augmente pas,</a:t>
            </a:r>
          </a:p>
          <a:p>
            <a:pPr>
              <a:buFontTx/>
              <a:buChar char="-"/>
            </a:pPr>
            <a:r>
              <a:rPr lang="fr-FR" dirty="0" smtClean="0"/>
              <a:t>4 si vous acceptez que le nombre des </a:t>
            </a:r>
            <a:r>
              <a:rPr lang="fr-FR" dirty="0"/>
              <a:t>inscriptions en probatoire </a:t>
            </a:r>
            <a:r>
              <a:rPr lang="fr-FR" dirty="0" smtClean="0"/>
              <a:t>n’augmente que de 4,</a:t>
            </a:r>
          </a:p>
          <a:p>
            <a:pPr>
              <a:buFontTx/>
              <a:buChar char="-"/>
            </a:pPr>
            <a:r>
              <a:rPr lang="fr-FR" dirty="0" err="1" smtClean="0"/>
              <a:t>etc</a:t>
            </a:r>
            <a:r>
              <a:rPr lang="fr-FR" dirty="0" smtClean="0"/>
              <a:t>,…</a:t>
            </a:r>
          </a:p>
          <a:p>
            <a:pPr>
              <a:buFontTx/>
              <a:buChar char="-"/>
            </a:pPr>
            <a:r>
              <a:rPr lang="fr-FR" dirty="0" smtClean="0"/>
              <a:t>Et nous avons limité le plus grand nombre à 14 parce que c’est le nombre des inscrits en probatoires en 2015 et que nous pensons que c’est un seuil raisonnable à ne pas dépasser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985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354162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Dépouillement </a:t>
            </a:r>
            <a:r>
              <a:rPr lang="fr-FR" b="1" dirty="0" smtClean="0">
                <a:solidFill>
                  <a:srgbClr val="0070C0"/>
                </a:solidFill>
              </a:rPr>
              <a:t>du vote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803" y="2301778"/>
            <a:ext cx="11472760" cy="3193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Nous avons choisi le mode de dépouillement qui permet de refléter le plus fidèlement possible la tendance de fond de l’AG</a:t>
            </a:r>
          </a:p>
          <a:p>
            <a:pPr marL="0" indent="0" algn="ctr">
              <a:buNone/>
            </a:pPr>
            <a:r>
              <a:rPr lang="fr-FR" dirty="0" smtClean="0">
                <a:sym typeface="Wingdings" panose="05000000000000000000" pitchFamily="2" charset="2"/>
              </a:rPr>
              <a:t></a:t>
            </a:r>
            <a:r>
              <a:rPr lang="fr-FR" b="1" dirty="0" smtClean="0"/>
              <a:t> limite votée = moyenne des votes </a:t>
            </a:r>
            <a:r>
              <a:rPr lang="fr-FR" sz="2400" i="1" dirty="0" smtClean="0"/>
              <a:t>(arrondie au nombre le plus proche)</a:t>
            </a:r>
          </a:p>
          <a:p>
            <a:pPr marL="0" indent="0" algn="ctr">
              <a:buNone/>
            </a:pPr>
            <a:r>
              <a:rPr lang="fr-FR" dirty="0" smtClean="0"/>
              <a:t>C’est-à-dire que tous les votes seront ainsi nécessairement pris en compte.</a:t>
            </a: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7674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7) </a:t>
            </a:r>
            <a:r>
              <a:rPr lang="fr-FR" b="1" dirty="0" smtClean="0">
                <a:solidFill>
                  <a:srgbClr val="0070C0"/>
                </a:solidFill>
              </a:rPr>
              <a:t>Probatoires</a:t>
            </a:r>
            <a:br>
              <a:rPr lang="fr-FR" b="1" dirty="0" smtClean="0">
                <a:solidFill>
                  <a:srgbClr val="0070C0"/>
                </a:solidFill>
              </a:rPr>
            </a:br>
            <a:r>
              <a:rPr lang="fr-FR" sz="3600" b="1" dirty="0"/>
              <a:t>N</a:t>
            </a:r>
            <a:r>
              <a:rPr lang="fr-FR" sz="3600" b="1" dirty="0" smtClean="0"/>
              <a:t>ous proposons de rallonger la période  </a:t>
            </a:r>
            <a:endParaRPr lang="fr-FR" sz="3600" b="1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839788" y="1985530"/>
            <a:ext cx="5074660" cy="519545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70C0"/>
                </a:solidFill>
              </a:rPr>
              <a:t>Aujourd’hui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« Bains réguliers pendant une période hivernale allant de novembre à l’assemblée générale » statuts</a:t>
            </a:r>
            <a:r>
              <a:rPr lang="fr-FR" dirty="0"/>
              <a:t>	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70C0"/>
                </a:solidFill>
              </a:rPr>
              <a:t>Proposition</a:t>
            </a:r>
            <a:endParaRPr lang="fr-FR" sz="2800" dirty="0">
              <a:solidFill>
                <a:srgbClr val="0070C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 b="1" dirty="0" smtClean="0"/>
          </a:p>
          <a:p>
            <a:pPr marL="0" indent="0">
              <a:buNone/>
            </a:pPr>
            <a:r>
              <a:rPr lang="fr-FR" dirty="0" smtClean="0"/>
              <a:t>Bain réguliers (minimum 8 par mois) allant d’octobre à fin mai</a:t>
            </a:r>
          </a:p>
          <a:p>
            <a:pPr marL="0" indent="0">
              <a:buNone/>
            </a:pPr>
            <a:r>
              <a:rPr lang="fr-FR" dirty="0" smtClean="0"/>
              <a:t>Ce qui correspond à la saison d’hivers des Ours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Plus juste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Plus sélectif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363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			</a:t>
            </a:r>
            <a:r>
              <a:rPr lang="fr-FR" sz="4800" b="1" dirty="0" smtClean="0">
                <a:solidFill>
                  <a:srgbClr val="0070C0"/>
                </a:solidFill>
              </a:rPr>
              <a:t>1 ) Rapport moral</a:t>
            </a:r>
            <a:endParaRPr lang="fr-FR" sz="4800" b="1" dirty="0">
              <a:solidFill>
                <a:srgbClr val="0070C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515412" y="1882186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r>
              <a:rPr lang="fr-FR" dirty="0" smtClean="0"/>
              <a:t>Forum des associations</a:t>
            </a:r>
          </a:p>
          <a:p>
            <a:r>
              <a:rPr lang="fr-FR" dirty="0" smtClean="0"/>
              <a:t>Accord avec le restaurant</a:t>
            </a:r>
          </a:p>
          <a:p>
            <a:r>
              <a:rPr lang="fr-FR" dirty="0" smtClean="0"/>
              <a:t>Rentrée des glaces</a:t>
            </a:r>
          </a:p>
          <a:p>
            <a:r>
              <a:rPr lang="fr-FR" dirty="0" smtClean="0"/>
              <a:t>Echange avec les Serpentines</a:t>
            </a:r>
          </a:p>
          <a:p>
            <a:r>
              <a:rPr lang="fr-FR" dirty="0" smtClean="0"/>
              <a:t>Téléthon</a:t>
            </a:r>
          </a:p>
          <a:p>
            <a:r>
              <a:rPr lang="fr-FR" dirty="0" smtClean="0"/>
              <a:t>Bain de noël </a:t>
            </a:r>
          </a:p>
          <a:p>
            <a:r>
              <a:rPr lang="fr-FR" dirty="0" smtClean="0"/>
              <a:t>Bain du 1</a:t>
            </a:r>
            <a:r>
              <a:rPr lang="fr-FR" baseline="30000" dirty="0" smtClean="0"/>
              <a:t>er</a:t>
            </a:r>
          </a:p>
          <a:p>
            <a:r>
              <a:rPr lang="fr-FR" dirty="0" smtClean="0"/>
              <a:t>Point ménage/investissement</a:t>
            </a:r>
          </a:p>
          <a:p>
            <a:r>
              <a:rPr lang="fr-FR" dirty="0" smtClean="0"/>
              <a:t>Aspects Techniques</a:t>
            </a:r>
          </a:p>
          <a:p>
            <a:endParaRPr lang="fr-FR" baseline="30000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25015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3287" y="48445"/>
            <a:ext cx="10560513" cy="103551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8</a:t>
            </a:r>
            <a:r>
              <a:rPr lang="fr-FR" b="1" dirty="0" smtClean="0">
                <a:solidFill>
                  <a:srgbClr val="0070C0"/>
                </a:solidFill>
              </a:rPr>
              <a:t>)  Projet 2016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3287" y="1083958"/>
            <a:ext cx="10524179" cy="432394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Proposition d’un livre sur l’Histoire des Ours: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56" y="1723057"/>
            <a:ext cx="7279502" cy="505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757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85" y="445088"/>
            <a:ext cx="8954257" cy="67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76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0" y="-169557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31" y="-236170"/>
            <a:ext cx="7496869" cy="56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69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3" y="115057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36" y="11505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8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3677" y="365125"/>
            <a:ext cx="10690123" cy="1325563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</a:rPr>
              <a:t>Forum des associations </a:t>
            </a:r>
            <a:r>
              <a:rPr lang="fr-FR" sz="3600" b="1" dirty="0" smtClean="0">
                <a:solidFill>
                  <a:srgbClr val="0070C0"/>
                </a:solidFill>
              </a:rPr>
              <a:t>le 20 sept</a:t>
            </a:r>
            <a:endParaRPr lang="fr-FR" sz="4800" b="1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14" y="1086857"/>
            <a:ext cx="3164918" cy="5387095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08" y="1366520"/>
            <a:ext cx="3830574" cy="51074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8" y="1419352"/>
            <a:ext cx="3119158" cy="5001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21035" y="3244334"/>
            <a:ext cx="2549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Accord avec le restaurant</a:t>
            </a:r>
          </a:p>
        </p:txBody>
      </p:sp>
    </p:spTree>
    <p:extLst>
      <p:ext uri="{BB962C8B-B14F-4D97-AF65-F5344CB8AC3E}">
        <p14:creationId xmlns:p14="http://schemas.microsoft.com/office/powerpoint/2010/main" val="377953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Avant l’accord avec le restaurant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22 juillet : dépôt de la marque « Les Ours Blancs Biarritz » par notre association à l’INPI dans les classes 25, 41 et 43 (restauration</a:t>
            </a:r>
            <a:r>
              <a:rPr lang="fr-FR" dirty="0" smtClean="0"/>
              <a:t>).</a:t>
            </a:r>
          </a:p>
          <a:p>
            <a:r>
              <a:rPr lang="fr-FR" dirty="0"/>
              <a:t>5 août </a:t>
            </a:r>
            <a:r>
              <a:rPr lang="fr-FR" dirty="0" smtClean="0"/>
              <a:t>:</a:t>
            </a:r>
            <a:r>
              <a:rPr lang="fr-FR" dirty="0"/>
              <a:t> dépôt </a:t>
            </a:r>
            <a:r>
              <a:rPr lang="fr-FR" dirty="0" smtClean="0"/>
              <a:t>des marques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  - «</a:t>
            </a:r>
            <a:r>
              <a:rPr lang="fr-FR" dirty="0"/>
              <a:t>lesoursblancsbiarritz.fr », 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- «</a:t>
            </a:r>
            <a:r>
              <a:rPr lang="fr-FR" dirty="0"/>
              <a:t>lesoursblancsbiarritz.com </a:t>
            </a:r>
            <a:r>
              <a:rPr lang="fr-FR" dirty="0" smtClean="0"/>
              <a:t>»</a:t>
            </a:r>
          </a:p>
          <a:p>
            <a:pPr marL="0" indent="0">
              <a:buNone/>
            </a:pPr>
            <a:r>
              <a:rPr lang="fr-FR" dirty="0" smtClean="0"/>
              <a:t> - « </a:t>
            </a:r>
            <a:r>
              <a:rPr lang="fr-FR" dirty="0"/>
              <a:t>oursblancs.fr » </a:t>
            </a:r>
          </a:p>
          <a:p>
            <a:r>
              <a:rPr lang="fr-FR" dirty="0" smtClean="0"/>
              <a:t>Transfert par Paul de « </a:t>
            </a:r>
            <a:r>
              <a:rPr lang="fr-FR" dirty="0"/>
              <a:t>oursblancsbiarritz.com </a:t>
            </a:r>
            <a:r>
              <a:rPr lang="fr-FR" dirty="0" smtClean="0"/>
              <a:t>» à l’association</a:t>
            </a:r>
          </a:p>
          <a:p>
            <a:r>
              <a:rPr lang="fr-FR" dirty="0" smtClean="0"/>
              <a:t>Lettre des Ours au restaurant signé</a:t>
            </a:r>
            <a:r>
              <a:rPr lang="fr-FR" dirty="0"/>
              <a:t>e</a:t>
            </a:r>
            <a:r>
              <a:rPr lang="fr-FR" dirty="0" smtClean="0"/>
              <a:t> par plus de 100 membres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725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064" y="218167"/>
            <a:ext cx="10515600" cy="1325563"/>
          </a:xfrm>
        </p:spPr>
        <p:txBody>
          <a:bodyPr>
            <a:no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</a:rPr>
              <a:t>Accord transactionnel avec le restaurant</a:t>
            </a:r>
            <a:br>
              <a:rPr lang="fr-FR" sz="4800" b="1" dirty="0" smtClean="0">
                <a:solidFill>
                  <a:srgbClr val="0070C0"/>
                </a:solidFill>
              </a:rPr>
            </a:br>
            <a:r>
              <a:rPr lang="fr-FR" sz="3200" b="1" dirty="0" smtClean="0">
                <a:solidFill>
                  <a:srgbClr val="0070C0"/>
                </a:solidFill>
              </a:rPr>
              <a:t>« les Ours Blancs » deviennent « les Baigneuses Biarritz »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7467" y="1464864"/>
            <a:ext cx="10545814" cy="52011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Protocole d’accord transactionnel</a:t>
            </a:r>
          </a:p>
          <a:p>
            <a:pPr marL="0" indent="0">
              <a:buNone/>
            </a:pPr>
            <a:r>
              <a:rPr lang="fr-FR" dirty="0" smtClean="0"/>
              <a:t>   signé le 14 octobre 2015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Changement d’enseigne prévu</a:t>
            </a:r>
          </a:p>
          <a:p>
            <a:pPr marL="0" indent="0">
              <a:buNone/>
            </a:pPr>
            <a:r>
              <a:rPr lang="fr-FR" dirty="0" smtClean="0"/>
              <a:t>   au plus tard le 1 avril 2016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8761" y="2801461"/>
            <a:ext cx="4416594" cy="331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9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5216" y="73152"/>
            <a:ext cx="10768584" cy="6103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800" b="1" dirty="0" smtClean="0">
                <a:solidFill>
                  <a:srgbClr val="0070C0"/>
                </a:solidFill>
                <a:latin typeface="+mj-lt"/>
              </a:rPr>
              <a:t>Accord </a:t>
            </a:r>
            <a:r>
              <a:rPr lang="fr-FR" sz="4800" b="1" dirty="0">
                <a:solidFill>
                  <a:srgbClr val="0070C0"/>
                </a:solidFill>
                <a:latin typeface="+mj-lt"/>
              </a:rPr>
              <a:t>transactionnel avec le restaurant</a:t>
            </a:r>
            <a:endParaRPr lang="fr-FR" sz="48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964" y="1536198"/>
            <a:ext cx="80375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Achat des </a:t>
            </a:r>
            <a:r>
              <a:rPr lang="fr-FR" sz="2800" dirty="0" smtClean="0"/>
              <a:t>marinières:</a:t>
            </a:r>
          </a:p>
          <a:p>
            <a:endParaRPr lang="fr-FR" sz="2800" dirty="0" smtClean="0"/>
          </a:p>
          <a:p>
            <a:r>
              <a:rPr lang="fr-FR" sz="2800" dirty="0" smtClean="0"/>
              <a:t>    (</a:t>
            </a:r>
            <a:r>
              <a:rPr lang="fr-FR" sz="2800" dirty="0"/>
              <a:t>25 tailles </a:t>
            </a:r>
            <a:r>
              <a:rPr lang="fr-FR" sz="2800" dirty="0" smtClean="0"/>
              <a:t>Homme et 20  Femme)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   25 euros  prix unitaire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0518" y="1730030"/>
            <a:ext cx="5892044" cy="441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585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1098</Words>
  <Application>Microsoft Office PowerPoint</Application>
  <PresentationFormat>Personnalisé</PresentationFormat>
  <Paragraphs>330</Paragraphs>
  <Slides>53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4" baseType="lpstr">
      <vt:lpstr>Thème Office</vt:lpstr>
      <vt:lpstr>Présentation PowerPoint</vt:lpstr>
      <vt:lpstr>Présentation PowerPoint</vt:lpstr>
      <vt:lpstr>        Merci Daniel</vt:lpstr>
      <vt:lpstr>   Ordre du Jour</vt:lpstr>
      <vt:lpstr>   1 ) Rapport moral</vt:lpstr>
      <vt:lpstr>Forum des associations le 20 sept</vt:lpstr>
      <vt:lpstr>Avant l’accord avec le restaurant</vt:lpstr>
      <vt:lpstr>Accord transactionnel avec le restaurant « les Ours Blancs » deviennent « les Baigneuses Biarritz »</vt:lpstr>
      <vt:lpstr>Présentation PowerPoint</vt:lpstr>
      <vt:lpstr> Rentrée des glaces le 29 octobre </vt:lpstr>
      <vt:lpstr> Echange avec les Serpentines</vt:lpstr>
      <vt:lpstr>Présentation PowerPoint</vt:lpstr>
      <vt:lpstr>Présentation PowerPoint</vt:lpstr>
      <vt:lpstr>Présentation PowerPoint</vt:lpstr>
      <vt:lpstr> Echange avec les Serpentines</vt:lpstr>
      <vt:lpstr>Présentation PowerPoint</vt:lpstr>
      <vt:lpstr>Téléthon</vt:lpstr>
      <vt:lpstr>Présentation PowerPoint</vt:lpstr>
      <vt:lpstr>Bain de Noel</vt:lpstr>
      <vt:lpstr>Présentation PowerPoint</vt:lpstr>
      <vt:lpstr>Présentation PowerPoint</vt:lpstr>
      <vt:lpstr>Bain de Noël</vt:lpstr>
      <vt:lpstr>  Bain du 1 er entre OURS</vt:lpstr>
      <vt:lpstr>            Point Ménage</vt:lpstr>
      <vt:lpstr>  Point Ménage : Rappel</vt:lpstr>
      <vt:lpstr>            Aspects techniques</vt:lpstr>
      <vt:lpstr>2 ) Rapport financier</vt:lpstr>
      <vt:lpstr>2 ) Rapport financier</vt:lpstr>
      <vt:lpstr>3 ) Intégration de 11 probatoires</vt:lpstr>
      <vt:lpstr>      4 )  Logo</vt:lpstr>
      <vt:lpstr>     4) Logo</vt:lpstr>
      <vt:lpstr>    4 ) Logo</vt:lpstr>
      <vt:lpstr>  4 ) Proposition </vt:lpstr>
      <vt:lpstr>4 ) Proposition</vt:lpstr>
      <vt:lpstr>5 ) Site internet des Ours Blancs</vt:lpstr>
      <vt:lpstr>                       6 )  Evénements 2016</vt:lpstr>
      <vt:lpstr>Biarritz Festival Années folles 2/5 juin 2016 </vt:lpstr>
      <vt:lpstr>Biarritz Festival Années folles 2/5 juin </vt:lpstr>
      <vt:lpstr>7) Commission sur L’avenir de l‘asso Réunion le 14 déc. 2015</vt:lpstr>
      <vt:lpstr>7) Commission sur L’avenir de l’asso  Réunion le 14 déc. 2015</vt:lpstr>
      <vt:lpstr>7) Commission sur L’avenir de l’asso  Réunion le 14 déc. 2015</vt:lpstr>
      <vt:lpstr>7) Commission sur L’avenir de l’asso  Réunion le 14 déc. 2015</vt:lpstr>
      <vt:lpstr>7) Maîtrise du nombre des membres</vt:lpstr>
      <vt:lpstr>7) Maîtrise du nombre des membres</vt:lpstr>
      <vt:lpstr>7) Maîtrise du nombre des membres</vt:lpstr>
      <vt:lpstr>7) Maîtrise du nombre des membres</vt:lpstr>
      <vt:lpstr>7) Maîtrise du nombre des membres Organisation du vote éventuel en AG</vt:lpstr>
      <vt:lpstr>7) Dépouillement du vote</vt:lpstr>
      <vt:lpstr>7) Probatoires Nous proposons de rallonger la période  </vt:lpstr>
      <vt:lpstr>8)  Projet 2016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Ordre du Jour</dc:title>
  <dc:creator>Christine Ader</dc:creator>
  <cp:lastModifiedBy>Joël</cp:lastModifiedBy>
  <cp:revision>119</cp:revision>
  <dcterms:created xsi:type="dcterms:W3CDTF">2016-01-25T20:59:10Z</dcterms:created>
  <dcterms:modified xsi:type="dcterms:W3CDTF">2016-02-09T16:09:54Z</dcterms:modified>
</cp:coreProperties>
</file>